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70" r:id="rId3"/>
    <p:sldId id="258" r:id="rId4"/>
    <p:sldId id="259" r:id="rId5"/>
    <p:sldId id="260" r:id="rId6"/>
    <p:sldId id="267" r:id="rId7"/>
    <p:sldId id="265" r:id="rId8"/>
    <p:sldId id="268" r:id="rId9"/>
    <p:sldId id="261" r:id="rId10"/>
    <p:sldId id="262" r:id="rId11"/>
    <p:sldId id="263" r:id="rId12"/>
    <p:sldId id="266" r:id="rId13"/>
    <p:sldId id="269" r:id="rId14"/>
    <p:sldId id="264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A4842-07A2-4DB9-BBB6-4E5C01EF51FE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9B1B9-E635-418B-B7D6-11CBA80EC8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09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51916-F71F-4C4F-9544-A2216214863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74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51916-F71F-4C4F-9544-A2216214863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73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AD80D-B7DF-DCCE-AF7E-481CF2C2E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E096950-1441-531D-C8A3-C56E344FF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CC4092-22B8-2785-613E-C99D52B3F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C8EF-F4D1-4A8B-933F-57641318E13A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0F5B96-4BC7-0002-99C5-D6232A6AB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5BFC0F-6DB6-7AAF-7CB9-EB47EACF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444D-65A5-45EE-982D-A641AF48D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385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C16D9-5612-1F6A-59BE-218DD3432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8099C95-FFFF-9A72-444A-22639F558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CE03B1-76E4-4C79-C43F-AB94FE06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C8EF-F4D1-4A8B-933F-57641318E13A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F564C3-C247-8525-1DA6-9EE762D8A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55D028-C5F7-7509-979B-AF9204E80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444D-65A5-45EE-982D-A641AF48D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15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3A06053-7831-59BB-E995-40AA2EF4F4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395994A-0500-0618-6D5F-1FC83EF6C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09FF71-24CF-2D4C-D28F-ED8D5F2E8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C8EF-F4D1-4A8B-933F-57641318E13A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E827D9-2CF5-D59E-B84B-38D941D7A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F9ECBE-30E6-A1C8-A369-8AB6A230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444D-65A5-45EE-982D-A641AF48D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99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FDDFC-A913-77AF-9FC1-7722A3DC7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D8FA36-A585-B792-6C59-34091D0F3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4BC7FC-6D53-AD0A-9349-6437F254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C8EF-F4D1-4A8B-933F-57641318E13A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D97243-1286-92FE-B3E1-25CDB316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B624F-3C17-91FB-A3F6-2114DF30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444D-65A5-45EE-982D-A641AF48D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39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9AFF6-2A66-A237-DE67-BE55B183F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C5FD8B-7D12-C531-272F-0ECA8879C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4B4D42-C5F1-611A-06B2-983A12D6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C8EF-F4D1-4A8B-933F-57641318E13A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F95462-CE9A-4E1A-C3C6-6AA4C616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B753B5-47AD-5D66-8F51-7ACBBC09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444D-65A5-45EE-982D-A641AF48D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32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B25F2A-959B-FBF8-4981-AE10A4A6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7111E9-1FCA-95EB-42BF-429B9AEF4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C9AF9FC-4C21-E070-FA0E-B53AAC245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26843B-94E0-6C35-9791-E2FC5430C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C8EF-F4D1-4A8B-933F-57641318E13A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5ABAD0B-5FB0-2F13-F863-4A230E038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D39D0A-4883-A3C4-92C3-3A69C5B85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444D-65A5-45EE-982D-A641AF48D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29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303C0E-F310-5771-2E13-AB62B031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060EB7-2239-A3FB-EA24-8C38BF9B0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FC7F91-94E3-8D56-963C-FF0525F95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77FDFE0-F7B2-3F07-369A-5A593CBB7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199A952-A98E-91F2-2609-ECDA8123D9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B4211A5-902C-C22E-2F55-45CCE3CD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C8EF-F4D1-4A8B-933F-57641318E13A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D644EC-E51D-D98E-A03E-AC08B2B9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73C3AE-23B9-D8B4-9B59-C742D92B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444D-65A5-45EE-982D-A641AF48D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69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B4EB2F-6133-7D42-507C-4F25B63E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940CB01-CBDD-0ECA-25A2-6255E5D3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C8EF-F4D1-4A8B-933F-57641318E13A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ED00C84-3695-F015-5CF1-E83579EB8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097F0C-ACC6-44A4-5DC3-C20EACAF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444D-65A5-45EE-982D-A641AF48D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31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7B0030A-D60F-70CC-2E55-6E848AEF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C8EF-F4D1-4A8B-933F-57641318E13A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1F183B8-2EF4-46E8-6ADD-491E0020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6F32B5-7E81-72FF-B15B-B0E83A4D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444D-65A5-45EE-982D-A641AF48D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808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B9FF0-C97D-246F-C9E9-FC5A195D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A5BB16-5330-864E-BEEC-6A783F627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7DC91E7-F882-D2EF-3815-F4654EF4C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9412AE-9E56-61A2-4AFB-3E18C573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C8EF-F4D1-4A8B-933F-57641318E13A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83826F-B2CF-A810-C45F-BFED8770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EB0641-C819-13E1-8F95-05D7BB06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444D-65A5-45EE-982D-A641AF48D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510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1315B2-69D4-5385-8831-EAC689BD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1E876AC-1E50-1028-DFA7-79FD06536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A00731-484B-2988-9050-B35B10E41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C5F3F7B-1598-A018-712C-C05F47CD1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C8EF-F4D1-4A8B-933F-57641318E13A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9985A6-AAA6-4C99-5DFF-263E2773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A36094-CDE9-4A9A-3FC2-4761179A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444D-65A5-45EE-982D-A641AF48D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08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113376-1D23-43C8-4375-CBC97E38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D87D85-AF6B-2A4E-4440-AA9616BC4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05851C-30C1-42E9-FC1B-DA1C57520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3C8EF-F4D1-4A8B-933F-57641318E13A}" type="datetimeFigureOut">
              <a:rPr lang="cs-CZ" smtClean="0"/>
              <a:t>23.06.2022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FE1C80-4380-897E-4C26-45B73E153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FDD2F2-39C2-99A2-A64C-1338144F2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0444D-65A5-45EE-982D-A641AF48D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55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7B8046-45C1-034F-AEFA-208DCD199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0507"/>
            <a:ext cx="9144000" cy="1090669"/>
          </a:xfrm>
        </p:spPr>
        <p:txBody>
          <a:bodyPr/>
          <a:lstStyle/>
          <a:p>
            <a:r>
              <a:rPr lang="cs-CZ" b="1" dirty="0"/>
              <a:t>Stáž v Chorvatsku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C713220-E6B7-5542-8F16-9306F3B38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77080"/>
            <a:ext cx="9144000" cy="1366090"/>
          </a:xfrm>
        </p:spPr>
        <p:txBody>
          <a:bodyPr/>
          <a:lstStyle/>
          <a:p>
            <a:r>
              <a:rPr lang="cs-CZ" dirty="0"/>
              <a:t>Vypracovala Bártová Lucie a Sádková Irena</a:t>
            </a:r>
          </a:p>
        </p:txBody>
      </p:sp>
      <p:pic>
        <p:nvPicPr>
          <p:cNvPr id="1026" name="Picture 2" descr="Výsledek obrázku pro chorvatská vlajka">
            <a:extLst>
              <a:ext uri="{FF2B5EF4-FFF2-40B4-BE49-F238E27FC236}">
                <a16:creationId xmlns:a16="http://schemas.microsoft.com/office/drawing/2014/main" id="{DC8132D7-EED7-FA40-AAC7-1A4341615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991" y="2047476"/>
            <a:ext cx="5332017" cy="260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vropská unie – Wikipedie">
            <a:extLst>
              <a:ext uri="{FF2B5EF4-FFF2-40B4-BE49-F238E27FC236}">
                <a16:creationId xmlns:a16="http://schemas.microsoft.com/office/drawing/2014/main" id="{8BCA2C5E-5DCC-6743-CC32-F37FD2A6D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" y="5080"/>
            <a:ext cx="2042962" cy="135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aha – Wikipedie">
            <a:extLst>
              <a:ext uri="{FF2B5EF4-FFF2-40B4-BE49-F238E27FC236}">
                <a16:creationId xmlns:a16="http://schemas.microsoft.com/office/drawing/2014/main" id="{A7F49902-F6F7-91DB-6CA4-5CFF60888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037" y="51054"/>
            <a:ext cx="2042963" cy="150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2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91D71-A40E-734B-8D28-60CB1E736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Veseli</a:t>
            </a:r>
            <a:r>
              <a:rPr lang="cs-CZ" b="1" dirty="0"/>
              <a:t> Dani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F6AED6-C193-F74C-A00A-A3E9B7F1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5414789"/>
          </a:xfrm>
        </p:spPr>
        <p:txBody>
          <a:bodyPr>
            <a:normAutofit/>
          </a:bodyPr>
          <a:lstStyle/>
          <a:p>
            <a:r>
              <a:rPr lang="cs-CZ" dirty="0"/>
              <a:t>dvoutřídní MŠ z panelákového bytu</a:t>
            </a:r>
          </a:p>
          <a:p>
            <a:r>
              <a:rPr lang="cs-CZ" dirty="0"/>
              <a:t>třídy rozděleny na malé koutky</a:t>
            </a:r>
          </a:p>
          <a:p>
            <a:r>
              <a:rPr lang="cs-CZ" dirty="0"/>
              <a:t>druhá třída s prvky Montessori</a:t>
            </a:r>
          </a:p>
          <a:p>
            <a:r>
              <a:rPr lang="cs-CZ" dirty="0"/>
              <a:t>škola má venku malé hřiště</a:t>
            </a:r>
          </a:p>
          <a:p>
            <a:r>
              <a:rPr lang="cs-CZ" dirty="0"/>
              <a:t>učitelé si hodně pomůcek vyrábějí</a:t>
            </a:r>
          </a:p>
          <a:p>
            <a:r>
              <a:rPr lang="cs-CZ" dirty="0"/>
              <a:t>děti jsou velmi tiché a dodržují pravidla (zvoneček)</a:t>
            </a:r>
          </a:p>
          <a:p>
            <a:r>
              <a:rPr lang="cs-CZ" dirty="0"/>
              <a:t>děti s odlišným mateřským jazykem → individuální plán výuky</a:t>
            </a:r>
          </a:p>
          <a:p>
            <a:r>
              <a:rPr lang="cs-CZ" dirty="0"/>
              <a:t>spolupráce s rodiči - besedy o zaměstnání a následuje návštěva daného rodiče na pracovišti</a:t>
            </a:r>
          </a:p>
          <a:p>
            <a:r>
              <a:rPr lang="cs-CZ" dirty="0"/>
              <a:t>každé dítě má svůj šanon</a:t>
            </a:r>
          </a:p>
        </p:txBody>
      </p:sp>
    </p:spTree>
    <p:extLst>
      <p:ext uri="{BB962C8B-B14F-4D97-AF65-F5344CB8AC3E}">
        <p14:creationId xmlns:p14="http://schemas.microsoft.com/office/powerpoint/2010/main" val="3346991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6F5999-6274-DE45-B8E4-35A49560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endParaRPr lang="cs-CZ" sz="3600"/>
          </a:p>
        </p:txBody>
      </p:sp>
      <p:pic>
        <p:nvPicPr>
          <p:cNvPr id="13" name="Obrázek 12" descr="Obsah obrázku text, interiér, přeplněné&#10;&#10;Popis byl vytvořen automaticky">
            <a:extLst>
              <a:ext uri="{FF2B5EF4-FFF2-40B4-BE49-F238E27FC236}">
                <a16:creationId xmlns:a16="http://schemas.microsoft.com/office/drawing/2014/main" id="{5EA46D78-372F-4E41-ADA0-895A23B4C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84" r="-4" b="7056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9" name="Obrázek 8" descr="Obsah obrázku text, interiér, strop, ložnice&#10;&#10;Popis byl vytvořen automaticky">
            <a:extLst>
              <a:ext uri="{FF2B5EF4-FFF2-40B4-BE49-F238E27FC236}">
                <a16:creationId xmlns:a16="http://schemas.microsoft.com/office/drawing/2014/main" id="{15EF97DA-1627-874A-8D0D-1B1F1FC12A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18" r="-1" b="20872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17" name="Obrázek 16" descr="Obsah obrázku stůl, interiér&#10;&#10;Popis byl vytvořen automaticky">
            <a:extLst>
              <a:ext uri="{FF2B5EF4-FFF2-40B4-BE49-F238E27FC236}">
                <a16:creationId xmlns:a16="http://schemas.microsoft.com/office/drawing/2014/main" id="{AA2148AC-B475-7D47-ABD6-FD5E3FDABF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56" r="-3" b="3974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5" name="Zástupný obsah 4" descr="Obsah obrázku interiér, lednička&#10;&#10;Popis byl vytvořen automaticky">
            <a:extLst>
              <a:ext uri="{FF2B5EF4-FFF2-40B4-BE49-F238E27FC236}">
                <a16:creationId xmlns:a16="http://schemas.microsoft.com/office/drawing/2014/main" id="{5ACF7EB8-15E8-F040-AC43-D878075E7E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21" r="-4" b="15409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7" name="Obrázek 6" descr="Obsah obrázku text, interiér, patro, přeplněné&#10;&#10;Popis byl vytvořen automaticky">
            <a:extLst>
              <a:ext uri="{FF2B5EF4-FFF2-40B4-BE49-F238E27FC236}">
                <a16:creationId xmlns:a16="http://schemas.microsoft.com/office/drawing/2014/main" id="{DCF6819B-FDD3-DD4D-A727-27CC560770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65" r="-4" b="12387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11" name="Obrázek 10" descr="Obsah obrázku text, interiér, zeď, přeplněné&#10;&#10;Popis byl vytvořen automaticky">
            <a:extLst>
              <a:ext uri="{FF2B5EF4-FFF2-40B4-BE49-F238E27FC236}">
                <a16:creationId xmlns:a16="http://schemas.microsoft.com/office/drawing/2014/main" id="{93FED5A5-4059-7A4F-950F-0F37B17BC9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924" r="-1" b="16697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pic>
        <p:nvPicPr>
          <p:cNvPr id="19" name="Zástupný obsah 18" descr="Obsah obrázku text, interiér, zeď, patro&#10;&#10;Popis byl vytvořen automaticky">
            <a:extLst>
              <a:ext uri="{FF2B5EF4-FFF2-40B4-BE49-F238E27FC236}">
                <a16:creationId xmlns:a16="http://schemas.microsoft.com/office/drawing/2014/main" id="{F939078B-9B8D-BD44-9225-E1DCDF788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7670324" y="3293880"/>
            <a:ext cx="4233807" cy="3564120"/>
          </a:xfrm>
        </p:spPr>
      </p:pic>
      <p:pic>
        <p:nvPicPr>
          <p:cNvPr id="22" name="Obrázek 21" descr="Obsah obrázku exteriér, strom, země, chodník&#10;&#10;Popis byl vytvořen automaticky">
            <a:extLst>
              <a:ext uri="{FF2B5EF4-FFF2-40B4-BE49-F238E27FC236}">
                <a16:creationId xmlns:a16="http://schemas.microsoft.com/office/drawing/2014/main" id="{A47B93D9-D652-1647-85E6-BF1B66F8AA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325" y="25044"/>
            <a:ext cx="4233808" cy="31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39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interiér, pracovní stůl&#10;&#10;Popis byl vytvořen automaticky">
            <a:extLst>
              <a:ext uri="{FF2B5EF4-FFF2-40B4-BE49-F238E27FC236}">
                <a16:creationId xmlns:a16="http://schemas.microsoft.com/office/drawing/2014/main" id="{787B8D35-CDFB-3E47-8F62-4A46A8226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7" r="11075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E31F07A-FC19-234C-8069-BABE15C60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3" r="-2" b="16383"/>
          <a:stretch/>
        </p:blipFill>
        <p:spPr>
          <a:xfrm rot="5400000">
            <a:off x="8082839" y="78247"/>
            <a:ext cx="3216572" cy="3329451"/>
          </a:xfrm>
          <a:prstGeom prst="rect">
            <a:avLst/>
          </a:prstGeom>
        </p:spPr>
      </p:pic>
      <p:pic>
        <p:nvPicPr>
          <p:cNvPr id="7" name="Obrázek 6" descr="Obsah obrázku text, interiér, zelená, barevné&#10;&#10;Popis byl vytvořen automaticky">
            <a:extLst>
              <a:ext uri="{FF2B5EF4-FFF2-40B4-BE49-F238E27FC236}">
                <a16:creationId xmlns:a16="http://schemas.microsoft.com/office/drawing/2014/main" id="{D3720701-1D59-2648-B36B-2CA5AC314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92" b="5"/>
          <a:stretch/>
        </p:blipFill>
        <p:spPr>
          <a:xfrm>
            <a:off x="4104967" y="166533"/>
            <a:ext cx="3822808" cy="6524936"/>
          </a:xfrm>
          <a:prstGeom prst="rect">
            <a:avLst/>
          </a:prstGeom>
        </p:spPr>
      </p:pic>
      <p:pic>
        <p:nvPicPr>
          <p:cNvPr id="13" name="Obrázek 12" descr="Obsah obrázku interiér, osoba, zeď, patro&#10;&#10;Popis byl vytvořen automaticky">
            <a:extLst>
              <a:ext uri="{FF2B5EF4-FFF2-40B4-BE49-F238E27FC236}">
                <a16:creationId xmlns:a16="http://schemas.microsoft.com/office/drawing/2014/main" id="{06AE0DF1-3BF0-DD4D-9DF0-57F3129964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87" r="2" b="21433"/>
          <a:stretch/>
        </p:blipFill>
        <p:spPr>
          <a:xfrm>
            <a:off x="8026399" y="3506742"/>
            <a:ext cx="3329452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35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AB3F65-959B-DECF-7D6D-28115C853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Práce s dětmi s odlišným mateřským jazykem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06F69-B85B-5168-D25B-6A9C9C5E9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spolupráce s rodiči formou nástěnek, konzultačních schůzek a projektů</a:t>
            </a:r>
          </a:p>
          <a:p>
            <a:r>
              <a:rPr lang="cs-CZ" dirty="0"/>
              <a:t>v</a:t>
            </a:r>
            <a:r>
              <a:rPr lang="cs-CZ" sz="2800" dirty="0"/>
              <a:t>yužití piktogramů, obrázků, loutky a maňásci</a:t>
            </a:r>
          </a:p>
          <a:p>
            <a:r>
              <a:rPr lang="cs-CZ" dirty="0"/>
              <a:t>l</a:t>
            </a:r>
            <a:r>
              <a:rPr lang="cs-CZ" sz="2800" dirty="0"/>
              <a:t>ogopedická podpora ve školce</a:t>
            </a:r>
          </a:p>
          <a:p>
            <a:r>
              <a:rPr lang="cs-CZ" sz="2800" dirty="0"/>
              <a:t>učitelka se ráno pozdraví s dětmi všemi jazyky, každé dítě má možnost odpovědět ve svém jazyce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0933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page16image42970912">
            <a:extLst>
              <a:ext uri="{FF2B5EF4-FFF2-40B4-BE49-F238E27FC236}">
                <a16:creationId xmlns:a16="http://schemas.microsoft.com/office/drawing/2014/main" id="{C22B074C-2EA8-2092-D3B9-52B289E5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00" y="365124"/>
            <a:ext cx="950040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Zástupný obsah 10" descr="Obsah obrázku osoba, pózování, skupina, zeď&#10;&#10;Popis byl vytvořen automaticky">
            <a:extLst>
              <a:ext uri="{FF2B5EF4-FFF2-40B4-BE49-F238E27FC236}">
                <a16:creationId xmlns:a16="http://schemas.microsoft.com/office/drawing/2014/main" id="{562B0F86-DB81-0C23-31C7-4D731BBCB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974" r="6725" b="-1"/>
          <a:stretch/>
        </p:blipFill>
        <p:spPr>
          <a:xfrm>
            <a:off x="1345800" y="2141538"/>
            <a:ext cx="4194705" cy="4351338"/>
          </a:xfrm>
          <a:prstGeom prst="rect">
            <a:avLst/>
          </a:prstGeom>
        </p:spPr>
      </p:pic>
      <p:pic>
        <p:nvPicPr>
          <p:cNvPr id="12" name="Obrázek 11" descr="Obsah obrázku text, osoba, exteriér, pózování&#10;&#10;Popis byl vytvořen automaticky">
            <a:extLst>
              <a:ext uri="{FF2B5EF4-FFF2-40B4-BE49-F238E27FC236}">
                <a16:creationId xmlns:a16="http://schemas.microsoft.com/office/drawing/2014/main" id="{09CDDC26-BDC5-958C-7524-7CB8B2AD0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980" r="-2" b="-2"/>
          <a:stretch/>
        </p:blipFill>
        <p:spPr>
          <a:xfrm>
            <a:off x="6372415" y="2141538"/>
            <a:ext cx="44737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75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6185D7-9EAE-C05A-B6D5-15B1B05A4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6240"/>
            <a:ext cx="11282680" cy="5780723"/>
          </a:xfrm>
        </p:spPr>
        <p:txBody>
          <a:bodyPr/>
          <a:lstStyle/>
          <a:p>
            <a:r>
              <a:rPr lang="cs-CZ" dirty="0" err="1"/>
              <a:t>stážistky</a:t>
            </a:r>
            <a:r>
              <a:rPr lang="cs-CZ" dirty="0"/>
              <a:t>: 	Lucie Bártová, Irena Sádková </a:t>
            </a:r>
          </a:p>
          <a:p>
            <a:r>
              <a:rPr lang="cs-CZ" dirty="0" err="1"/>
              <a:t>místo</a:t>
            </a:r>
            <a:r>
              <a:rPr lang="cs-CZ" dirty="0"/>
              <a:t>: 	Chorvatsko, Split, DJÉČJI VRTIČ KORALJ, VESELI DANI</a:t>
            </a:r>
            <a:endParaRPr lang="cs-CZ" dirty="0">
              <a:effectLst/>
            </a:endParaRPr>
          </a:p>
          <a:p>
            <a:r>
              <a:rPr lang="cs-CZ" dirty="0"/>
              <a:t>datum: 	8.5. - 11.5. 2022 </a:t>
            </a:r>
            <a:endParaRPr lang="cs-CZ" dirty="0">
              <a:effectLst/>
            </a:endParaRPr>
          </a:p>
          <a:p>
            <a:pPr algn="just"/>
            <a:r>
              <a:rPr lang="cs-CZ" dirty="0" err="1"/>
              <a:t>cíl</a:t>
            </a:r>
            <a:r>
              <a:rPr lang="cs-CZ" dirty="0"/>
              <a:t>: 		Seznámení se s odlišnou kulturou, řešení jiného 					vzdělávacího systému při práci s dětmi s odlišným 					mateřským jazykem, inspirace ve vzdělávacích aktivitách, 			inspirace ve spolupráci škol s rodiči.</a:t>
            </a:r>
          </a:p>
          <a:p>
            <a:endParaRPr lang="cs-CZ" dirty="0"/>
          </a:p>
        </p:txBody>
      </p:sp>
      <p:pic>
        <p:nvPicPr>
          <p:cNvPr id="5" name="Zástupný obsah 4" descr="Obsah obrázku osoba, zeď, interiér, lidé&#10;&#10;Popis byl vytvořen automaticky">
            <a:extLst>
              <a:ext uri="{FF2B5EF4-FFF2-40B4-BE49-F238E27FC236}">
                <a16:creationId xmlns:a16="http://schemas.microsoft.com/office/drawing/2014/main" id="{E57FB531-967E-0B9B-D3E0-A21915E53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8" r="10430" b="5"/>
          <a:stretch/>
        </p:blipFill>
        <p:spPr>
          <a:xfrm>
            <a:off x="1807158" y="3799840"/>
            <a:ext cx="3089962" cy="3034280"/>
          </a:xfrm>
          <a:prstGeom prst="rect">
            <a:avLst/>
          </a:prstGeom>
        </p:spPr>
      </p:pic>
      <p:pic>
        <p:nvPicPr>
          <p:cNvPr id="6" name="Obrázek 5" descr="Obsah obrázku strom, exteriér, země, lidé&#10;&#10;Popis byl vytvořen automaticky">
            <a:extLst>
              <a:ext uri="{FF2B5EF4-FFF2-40B4-BE49-F238E27FC236}">
                <a16:creationId xmlns:a16="http://schemas.microsoft.com/office/drawing/2014/main" id="{8D18661D-6A1B-8B3F-BF45-ACBDD8B26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0" r="-2" b="25628"/>
          <a:stretch/>
        </p:blipFill>
        <p:spPr>
          <a:xfrm>
            <a:off x="5402188" y="3827158"/>
            <a:ext cx="5674894" cy="30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96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98D690-C53D-0C43-8171-3BEDAD97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0" y="352540"/>
            <a:ext cx="5745919" cy="1112703"/>
          </a:xfrm>
        </p:spPr>
        <p:txBody>
          <a:bodyPr anchor="t">
            <a:normAutofit/>
          </a:bodyPr>
          <a:lstStyle/>
          <a:p>
            <a:r>
              <a:rPr lang="cs-CZ" b="1" dirty="0"/>
              <a:t>Chorvatská republika</a:t>
            </a:r>
            <a:r>
              <a:rPr lang="cs-CZ" b="1" u="sng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0B1B7B-0D09-0C46-AD34-6AE679620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1543050"/>
            <a:ext cx="4886601" cy="458775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evropský stát </a:t>
            </a:r>
          </a:p>
          <a:p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nachází se na pomezí střední a jižní Evropy</a:t>
            </a:r>
          </a:p>
          <a:p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jde o jeden z nástupnických států bývalé Jugoslávie</a:t>
            </a:r>
          </a:p>
          <a:p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členem EU, NATO a OSN</a:t>
            </a:r>
          </a:p>
          <a:p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hlavní město: Záhřeb </a:t>
            </a:r>
          </a:p>
          <a:p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počet obyvatel: 4,11 milionů</a:t>
            </a:r>
          </a:p>
          <a:p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rozloha: 56 594 km</a:t>
            </a:r>
            <a:r>
              <a:rPr lang="cs-CZ" baseline="30000" dirty="0">
                <a:solidFill>
                  <a:schemeClr val="tx1">
                    <a:alpha val="60000"/>
                  </a:schemeClr>
                </a:solidFill>
              </a:rPr>
              <a:t>2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2050" name="Picture 2" descr="Mapy Chorvatska ke stažení – Vyberte si tu nejlepší mapu">
            <a:extLst>
              <a:ext uri="{FF2B5EF4-FFF2-40B4-BE49-F238E27FC236}">
                <a16:creationId xmlns:a16="http://schemas.microsoft.com/office/drawing/2014/main" id="{CEFDDBE8-BA6C-DD48-84CB-625DE8F2F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"/>
          <a:stretch/>
        </p:blipFill>
        <p:spPr bwMode="auto">
          <a:xfrm>
            <a:off x="6003218" y="0"/>
            <a:ext cx="6188779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noFill/>
          <a:ln w="203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91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259E16-8EBD-D142-A305-B8F8EC3B9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 dirty="0"/>
              <a:t>Split</a:t>
            </a:r>
            <a:r>
              <a:rPr lang="en-US" sz="6600" b="1" dirty="0"/>
              <a:t> </a:t>
            </a:r>
          </a:p>
        </p:txBody>
      </p:sp>
      <p:pic>
        <p:nvPicPr>
          <p:cNvPr id="3076" name="Picture 4" descr="Split - Dostupnost | Chorvatsko.cz">
            <a:extLst>
              <a:ext uri="{FF2B5EF4-FFF2-40B4-BE49-F238E27FC236}">
                <a16:creationId xmlns:a16="http://schemas.microsoft.com/office/drawing/2014/main" id="{88306B8F-79F2-AE43-9779-59306FC3C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7" b="23716"/>
          <a:stretch/>
        </p:blipFill>
        <p:spPr bwMode="auto">
          <a:xfrm>
            <a:off x="4555236" y="6"/>
            <a:ext cx="7636763" cy="276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plit a Diokleciánův palác | Chorvatsko.cz">
            <a:extLst>
              <a:ext uri="{FF2B5EF4-FFF2-40B4-BE49-F238E27FC236}">
                <a16:creationId xmlns:a16="http://schemas.microsoft.com/office/drawing/2014/main" id="{0DC812E9-DEE4-0743-84B7-C37234881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r="18900" b="-1"/>
          <a:stretch/>
        </p:blipFill>
        <p:spPr bwMode="auto">
          <a:xfrm>
            <a:off x="-1" y="2826737"/>
            <a:ext cx="4565779" cy="40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0" name="Content Placeholder 3159">
            <a:extLst>
              <a:ext uri="{FF2B5EF4-FFF2-40B4-BE49-F238E27FC236}">
                <a16:creationId xmlns:a16="http://schemas.microsoft.com/office/drawing/2014/main" id="{9C733726-51DE-6006-8260-2928A42D4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531" y="2985571"/>
            <a:ext cx="6920686" cy="3646583"/>
          </a:xfrm>
        </p:spPr>
        <p:txBody>
          <a:bodyPr anchor="ctr">
            <a:noAutofit/>
          </a:bodyPr>
          <a:lstStyle/>
          <a:p>
            <a:r>
              <a:rPr lang="en-US" dirty="0" err="1"/>
              <a:t>město</a:t>
            </a:r>
            <a:r>
              <a:rPr lang="en-US" dirty="0"/>
              <a:t> střední Dalmácie na chorvatském pobřeží </a:t>
            </a:r>
            <a:r>
              <a:rPr lang="en-US" dirty="0" err="1"/>
              <a:t>Jaderského</a:t>
            </a:r>
            <a:r>
              <a:rPr lang="en-US" dirty="0"/>
              <a:t> </a:t>
            </a:r>
            <a:r>
              <a:rPr lang="en-US" dirty="0" err="1"/>
              <a:t>moře</a:t>
            </a:r>
            <a:endParaRPr lang="en-US" dirty="0"/>
          </a:p>
          <a:p>
            <a:r>
              <a:rPr lang="en-US" dirty="0" err="1"/>
              <a:t>druhé</a:t>
            </a:r>
            <a:r>
              <a:rPr lang="en-US" dirty="0"/>
              <a:t> </a:t>
            </a:r>
            <a:r>
              <a:rPr lang="en-US" dirty="0" err="1"/>
              <a:t>největší</a:t>
            </a:r>
            <a:r>
              <a:rPr lang="en-US" dirty="0"/>
              <a:t> </a:t>
            </a:r>
            <a:r>
              <a:rPr lang="en-US" dirty="0" err="1"/>
              <a:t>město</a:t>
            </a:r>
            <a:r>
              <a:rPr lang="cs-CZ" dirty="0"/>
              <a:t> Chorvatska</a:t>
            </a:r>
            <a:endParaRPr lang="en-US" dirty="0"/>
          </a:p>
          <a:p>
            <a:r>
              <a:rPr lang="en-US" dirty="0"/>
              <a:t>178 102 </a:t>
            </a:r>
            <a:r>
              <a:rPr lang="en-US" dirty="0" err="1"/>
              <a:t>obyvatel</a:t>
            </a:r>
            <a:endParaRPr lang="en-US" dirty="0"/>
          </a:p>
          <a:p>
            <a:r>
              <a:rPr lang="cs-CZ" dirty="0"/>
              <a:t>r</a:t>
            </a:r>
            <a:r>
              <a:rPr lang="en-US" dirty="0" err="1"/>
              <a:t>ozloha</a:t>
            </a:r>
            <a:r>
              <a:rPr lang="en-US" dirty="0"/>
              <a:t> 79,38 km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cs-CZ" dirty="0"/>
              <a:t>n</a:t>
            </a:r>
            <a:r>
              <a:rPr lang="en-US" dirty="0" err="1"/>
              <a:t>ejzn</a:t>
            </a:r>
            <a:r>
              <a:rPr lang="cs-CZ" dirty="0"/>
              <a:t>á</a:t>
            </a:r>
            <a:r>
              <a:rPr lang="en-US" dirty="0" err="1"/>
              <a:t>mější</a:t>
            </a:r>
            <a:r>
              <a:rPr lang="en-US" dirty="0"/>
              <a:t> historickou památkou je </a:t>
            </a:r>
            <a:r>
              <a:rPr lang="en-US" dirty="0" err="1"/>
              <a:t>Dioklecianův</a:t>
            </a:r>
            <a:r>
              <a:rPr lang="en-US" dirty="0"/>
              <a:t> </a:t>
            </a:r>
            <a:r>
              <a:rPr lang="en-US" dirty="0" err="1"/>
              <a:t>palác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3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26D05B-76F9-4745-9901-DD1B1FEFD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Školství v Chorvatsku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79AE50-A96C-0349-BDD5-61DAB1D85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771599" cy="46690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u="sng" dirty="0"/>
              <a:t>Předškolní výchova</a:t>
            </a:r>
          </a:p>
          <a:p>
            <a:r>
              <a:rPr lang="cs-CZ" dirty="0"/>
              <a:t>placená rodičovská dovolená 1 rok</a:t>
            </a:r>
          </a:p>
          <a:p>
            <a:r>
              <a:rPr lang="cs-CZ" dirty="0"/>
              <a:t>od 1 - 3 let: podobné jako u nás jesle </a:t>
            </a:r>
            <a:br>
              <a:rPr lang="cs-CZ" dirty="0"/>
            </a:br>
            <a:r>
              <a:rPr lang="cs-CZ" dirty="0"/>
              <a:t>	(adaptace cca dva týdny – „otevřené dveře“)</a:t>
            </a:r>
          </a:p>
          <a:p>
            <a:r>
              <a:rPr lang="cs-CZ" dirty="0"/>
              <a:t>od 3 do 6,5 let: MŠ </a:t>
            </a:r>
          </a:p>
          <a:p>
            <a:pPr marL="0" indent="0">
              <a:buNone/>
            </a:pPr>
            <a:r>
              <a:rPr lang="cs-CZ" dirty="0"/>
              <a:t>	většinou 6:30 – 16:30, ale je i program odpolední od 13:30- 21:00 	(19:00 večeře)</a:t>
            </a:r>
          </a:p>
          <a:p>
            <a:r>
              <a:rPr lang="cs-CZ" dirty="0"/>
              <a:t>minimum odkladů, děti narozené od 1.4. automaticky zůstávají v MŠ </a:t>
            </a:r>
            <a:br>
              <a:rPr lang="cs-CZ" dirty="0"/>
            </a:br>
            <a:r>
              <a:rPr lang="cs-CZ" dirty="0"/>
              <a:t>a do školy jdou v 7 letech</a:t>
            </a:r>
          </a:p>
          <a:p>
            <a:r>
              <a:rPr lang="cs-CZ" dirty="0"/>
              <a:t>pedagog, vychovatel</a:t>
            </a:r>
          </a:p>
        </p:txBody>
      </p:sp>
    </p:spTree>
    <p:extLst>
      <p:ext uri="{BB962C8B-B14F-4D97-AF65-F5344CB8AC3E}">
        <p14:creationId xmlns:p14="http://schemas.microsoft.com/office/powerpoint/2010/main" val="1013999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2C4E4-A7E3-5DF4-A949-9A28208E4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Školství v Chorvatsku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DD555B-F7E4-296D-4354-108D210CC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50696" cy="480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/>
              <a:t>Školní výchova</a:t>
            </a:r>
          </a:p>
          <a:p>
            <a:r>
              <a:rPr lang="cs-CZ" sz="2800" dirty="0"/>
              <a:t>více prázdnin, ale školní rok je shodně dlouhý </a:t>
            </a:r>
          </a:p>
          <a:p>
            <a:r>
              <a:rPr lang="cs-CZ" sz="2800" dirty="0"/>
              <a:t>střídavé vyučování jeden týden ráno</a:t>
            </a:r>
            <a:r>
              <a:rPr lang="cs-CZ" sz="2800" i="1" dirty="0"/>
              <a:t> </a:t>
            </a:r>
            <a:r>
              <a:rPr lang="cs-CZ" sz="2800" dirty="0"/>
              <a:t>(8- 14 hod), druhý týden odpoledne (14- 19 hod)</a:t>
            </a:r>
          </a:p>
          <a:p>
            <a:r>
              <a:rPr lang="cs-CZ" sz="2800" dirty="0"/>
              <a:t>„Babka servis“- podobné jako u nás družina (cca 10 hod)</a:t>
            </a:r>
          </a:p>
          <a:p>
            <a:r>
              <a:rPr lang="cs-CZ" sz="2800" dirty="0"/>
              <a:t>učitelům říkají profesoři</a:t>
            </a:r>
          </a:p>
          <a:p>
            <a:r>
              <a:rPr lang="cs-CZ" sz="2800" dirty="0"/>
              <a:t>podobné předměty jako naše děti – vše náročné, jedou na výkon </a:t>
            </a:r>
          </a:p>
          <a:p>
            <a:r>
              <a:rPr lang="cs-CZ" sz="2800" dirty="0"/>
              <a:t>známkování je detailní a přísné</a:t>
            </a:r>
          </a:p>
          <a:p>
            <a:r>
              <a:rPr lang="cs-CZ" sz="2800" dirty="0"/>
              <a:t>ZŠ 8 let, poté 4 nebo 5 let SŠ a pak VŠ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3971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zeď, podepsat, obálka&#10;&#10;Popis byl vytvořen automaticky">
            <a:extLst>
              <a:ext uri="{FF2B5EF4-FFF2-40B4-BE49-F238E27FC236}">
                <a16:creationId xmlns:a16="http://schemas.microsoft.com/office/drawing/2014/main" id="{F809CB9D-50E4-804D-9AB7-BA70A9FC1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326" r="3" b="17394"/>
          <a:stretch/>
        </p:blipFill>
        <p:spPr>
          <a:xfrm>
            <a:off x="4064016" y="10"/>
            <a:ext cx="4063977" cy="3428990"/>
          </a:xfrm>
          <a:prstGeom prst="rect">
            <a:avLst/>
          </a:prstGeom>
        </p:spPr>
      </p:pic>
      <p:pic>
        <p:nvPicPr>
          <p:cNvPr id="23" name="Obrázek 22" descr="Obsah obrázku text, osoba, patro&#10;&#10;Popis byl vytvořen automaticky">
            <a:extLst>
              <a:ext uri="{FF2B5EF4-FFF2-40B4-BE49-F238E27FC236}">
                <a16:creationId xmlns:a16="http://schemas.microsoft.com/office/drawing/2014/main" id="{2F4F1E6F-C962-5644-87C6-CC99F1442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85"/>
          <a:stretch/>
        </p:blipFill>
        <p:spPr>
          <a:xfrm>
            <a:off x="11700" y="-2"/>
            <a:ext cx="4083465" cy="3428990"/>
          </a:xfrm>
          <a:prstGeom prst="rect">
            <a:avLst/>
          </a:prstGeom>
        </p:spPr>
      </p:pic>
      <p:pic>
        <p:nvPicPr>
          <p:cNvPr id="25" name="Obrázek 24" descr="Obsah obrázku patro, zeď, interiér&#10;&#10;Popis byl vytvořen automaticky">
            <a:extLst>
              <a:ext uri="{FF2B5EF4-FFF2-40B4-BE49-F238E27FC236}">
                <a16:creationId xmlns:a16="http://schemas.microsoft.com/office/drawing/2014/main" id="{ED23B95C-45D2-5D43-BD1E-3BF73A8A2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45" r="2" b="16476"/>
          <a:stretch/>
        </p:blipFill>
        <p:spPr>
          <a:xfrm>
            <a:off x="8127994" y="10"/>
            <a:ext cx="4064005" cy="3428990"/>
          </a:xfrm>
          <a:prstGeom prst="rect">
            <a:avLst/>
          </a:prstGeom>
        </p:spPr>
      </p:pic>
      <p:pic>
        <p:nvPicPr>
          <p:cNvPr id="21" name="Obrázek 20" descr="Obsah obrázku interiér, patro, zeď, okno&#10;&#10;Popis byl vytvořen automaticky">
            <a:extLst>
              <a:ext uri="{FF2B5EF4-FFF2-40B4-BE49-F238E27FC236}">
                <a16:creationId xmlns:a16="http://schemas.microsoft.com/office/drawing/2014/main" id="{D9E99C59-0378-1045-84F4-C649BE0FA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307" b="19348"/>
          <a:stretch/>
        </p:blipFill>
        <p:spPr>
          <a:xfrm>
            <a:off x="20" y="3429000"/>
            <a:ext cx="4059916" cy="3429000"/>
          </a:xfrm>
          <a:prstGeom prst="rect">
            <a:avLst/>
          </a:prstGeom>
        </p:spPr>
      </p:pic>
      <p:pic>
        <p:nvPicPr>
          <p:cNvPr id="13" name="Obrázek 12" descr="Obsah obrázku text, interiér, ložnice&#10;&#10;Popis byl vytvořen automaticky">
            <a:extLst>
              <a:ext uri="{FF2B5EF4-FFF2-40B4-BE49-F238E27FC236}">
                <a16:creationId xmlns:a16="http://schemas.microsoft.com/office/drawing/2014/main" id="{6C574A47-2D68-0749-99C2-6399317A99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505" r="3" b="25577"/>
          <a:stretch/>
        </p:blipFill>
        <p:spPr>
          <a:xfrm>
            <a:off x="4052316" y="3429000"/>
            <a:ext cx="4087368" cy="3429000"/>
          </a:xfrm>
          <a:prstGeom prst="rect">
            <a:avLst/>
          </a:prstGeom>
        </p:spPr>
      </p:pic>
      <p:pic>
        <p:nvPicPr>
          <p:cNvPr id="27" name="Obrázek 26" descr="Obsah obrázku interiér, patro, zeď, vykachlíkované&#10;&#10;Popis byl vytvořen automaticky">
            <a:extLst>
              <a:ext uri="{FF2B5EF4-FFF2-40B4-BE49-F238E27FC236}">
                <a16:creationId xmlns:a16="http://schemas.microsoft.com/office/drawing/2014/main" id="{C627242C-4A71-6C46-8046-A2795D9DC4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647" r="-1" b="9008"/>
          <a:stretch/>
        </p:blipFill>
        <p:spPr>
          <a:xfrm>
            <a:off x="8132064" y="3429000"/>
            <a:ext cx="40599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86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B2D3C1-FC4C-B74D-AF0A-6003C1946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714"/>
            <a:ext cx="10515600" cy="1325563"/>
          </a:xfrm>
        </p:spPr>
        <p:txBody>
          <a:bodyPr/>
          <a:lstStyle/>
          <a:p>
            <a:r>
              <a:rPr lang="cs-CZ" b="1" dirty="0"/>
              <a:t>Dječji vrtič Koralj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99275B-FC27-CF4A-9C05-580983968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2704"/>
            <a:ext cx="10947400" cy="55835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velká mateřská škola se zahradou panelákového typu</a:t>
            </a:r>
          </a:p>
          <a:p>
            <a:r>
              <a:rPr lang="cs-CZ" dirty="0"/>
              <a:t>pod ní spadá dalších 13 MŠ, v této škole se vaří a do dalších škol se jídlo dováží</a:t>
            </a:r>
          </a:p>
          <a:p>
            <a:r>
              <a:rPr lang="cs-CZ" dirty="0"/>
              <a:t>logoped, speciálního pedagog, zdravotní sestra</a:t>
            </a:r>
          </a:p>
          <a:p>
            <a:r>
              <a:rPr lang="cs-CZ" dirty="0"/>
              <a:t>2 třídy jeslí děti od 1 - 3 let, heterogenní</a:t>
            </a:r>
          </a:p>
          <a:p>
            <a:r>
              <a:rPr lang="cs-CZ" dirty="0"/>
              <a:t>4 třídy od 3 - 6,5 let  (jedna třída Montessori a jedna anglická, ostatní třídy běžné)</a:t>
            </a:r>
          </a:p>
          <a:p>
            <a:r>
              <a:rPr lang="cs-CZ" dirty="0"/>
              <a:t>chodby jsou upravené jako koutky na hraní, mají společnou tělocvičnu s klavírem</a:t>
            </a:r>
          </a:p>
          <a:p>
            <a:r>
              <a:rPr lang="cs-CZ" dirty="0"/>
              <a:t>třídy jsou malé a dělené policemi na koutky </a:t>
            </a:r>
          </a:p>
          <a:p>
            <a:r>
              <a:rPr lang="cs-CZ" dirty="0"/>
              <a:t>děti s odlišným mateřským jazykem→ individuální plán výuky</a:t>
            </a:r>
          </a:p>
          <a:p>
            <a:r>
              <a:rPr lang="cs-CZ" dirty="0"/>
              <a:t>spolupráce s rodiči formou nástěnek, konzultačních schůzek a projektů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3008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interiér, zeď, patro, místnost&#10;&#10;Popis byl vytvořen automaticky">
            <a:extLst>
              <a:ext uri="{FF2B5EF4-FFF2-40B4-BE49-F238E27FC236}">
                <a16:creationId xmlns:a16="http://schemas.microsoft.com/office/drawing/2014/main" id="{1CD3AC99-EC11-DC48-86A1-DED0AC22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77" r="-5" b="-5"/>
          <a:stretch/>
        </p:blipFill>
        <p:spPr>
          <a:xfrm>
            <a:off x="38944" y="31496"/>
            <a:ext cx="2970445" cy="3383269"/>
          </a:xfrm>
          <a:prstGeom prst="rect">
            <a:avLst/>
          </a:prstGeom>
        </p:spPr>
      </p:pic>
      <p:pic>
        <p:nvPicPr>
          <p:cNvPr id="7" name="Obrázek 6" descr="Obsah obrázku text, interiér, dítě, přeplněné&#10;&#10;Popis byl vytvořen automaticky">
            <a:extLst>
              <a:ext uri="{FF2B5EF4-FFF2-40B4-BE49-F238E27FC236}">
                <a16:creationId xmlns:a16="http://schemas.microsoft.com/office/drawing/2014/main" id="{E3AFC74E-9A0C-2A46-B538-8B5832D8A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" b="14581"/>
          <a:stretch/>
        </p:blipFill>
        <p:spPr>
          <a:xfrm>
            <a:off x="6199157" y="17263"/>
            <a:ext cx="2970465" cy="3383268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B015EE8-FFF3-1F4D-97DD-EA8906952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85" r="26439" b="4"/>
          <a:stretch/>
        </p:blipFill>
        <p:spPr>
          <a:xfrm>
            <a:off x="3098911" y="17263"/>
            <a:ext cx="2971800" cy="3383268"/>
          </a:xfrm>
          <a:prstGeom prst="rect">
            <a:avLst/>
          </a:prstGeom>
        </p:spPr>
      </p:pic>
      <p:pic>
        <p:nvPicPr>
          <p:cNvPr id="9" name="Obrázek 8" descr="Obsah obrázku text, interiér, zeď, police&#10;&#10;Popis byl vytvořen automaticky">
            <a:extLst>
              <a:ext uri="{FF2B5EF4-FFF2-40B4-BE49-F238E27FC236}">
                <a16:creationId xmlns:a16="http://schemas.microsoft.com/office/drawing/2014/main" id="{0C30CA45-784B-974B-8CB8-8349826689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597" r="17526" b="4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1" name="Zástupný obsah 10" descr="Obsah obrázku interiér, patro, nábytek&#10;&#10;Popis byl vytvořen automaticky">
            <a:extLst>
              <a:ext uri="{FF2B5EF4-FFF2-40B4-BE49-F238E27FC236}">
                <a16:creationId xmlns:a16="http://schemas.microsoft.com/office/drawing/2014/main" id="{24737D56-A7F5-2F45-BBBC-0041CF160A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518" r="-1" b="12850"/>
          <a:stretch/>
        </p:blipFill>
        <p:spPr>
          <a:xfrm>
            <a:off x="52704" y="3428999"/>
            <a:ext cx="4919345" cy="338328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A2693C7-1C2E-794D-A46D-0551F427E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endParaRPr lang="cs-CZ" sz="3200" dirty="0">
              <a:solidFill>
                <a:srgbClr val="FFFFFF"/>
              </a:solidFill>
            </a:endParaRPr>
          </a:p>
        </p:txBody>
      </p:sp>
      <p:pic>
        <p:nvPicPr>
          <p:cNvPr id="17" name="Obrázek 16" descr="Obsah obrázku strom, exteriér&#10;&#10;Popis byl vytvořen automaticky">
            <a:extLst>
              <a:ext uri="{FF2B5EF4-FFF2-40B4-BE49-F238E27FC236}">
                <a16:creationId xmlns:a16="http://schemas.microsoft.com/office/drawing/2014/main" id="{D8273352-779C-C342-B88B-90EF8047E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194143" y="3420203"/>
            <a:ext cx="3364448" cy="3473481"/>
          </a:xfrm>
          <a:prstGeom prst="rect">
            <a:avLst/>
          </a:prstGeom>
        </p:spPr>
      </p:pic>
      <p:pic>
        <p:nvPicPr>
          <p:cNvPr id="22" name="Obrázek 21" descr="Obsah obrázku zeď, interiér, bílá&#10;&#10;Popis byl vytvořen automaticky">
            <a:extLst>
              <a:ext uri="{FF2B5EF4-FFF2-40B4-BE49-F238E27FC236}">
                <a16:creationId xmlns:a16="http://schemas.microsoft.com/office/drawing/2014/main" id="{E8363F59-CDB6-9D4E-A940-EEBB8ACA9E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5813" y="3457467"/>
            <a:ext cx="3473482" cy="339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1660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</Words>
  <Application>Microsoft Office PowerPoint</Application>
  <PresentationFormat>Širokoúhlá obrazovka</PresentationFormat>
  <Paragraphs>65</Paragraphs>
  <Slides>14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Stáž v Chorvatsku</vt:lpstr>
      <vt:lpstr>Prezentace aplikace PowerPoint</vt:lpstr>
      <vt:lpstr>Chorvatská republika </vt:lpstr>
      <vt:lpstr>Split </vt:lpstr>
      <vt:lpstr>Školství v Chorvatsku</vt:lpstr>
      <vt:lpstr>Školství v Chorvatsku</vt:lpstr>
      <vt:lpstr>Prezentace aplikace PowerPoint</vt:lpstr>
      <vt:lpstr>Dječji vrtič Koralj </vt:lpstr>
      <vt:lpstr>Prezentace aplikace PowerPoint</vt:lpstr>
      <vt:lpstr>Veseli Dani </vt:lpstr>
      <vt:lpstr>Prezentace aplikace PowerPoint</vt:lpstr>
      <vt:lpstr>Prezentace aplikace PowerPoint</vt:lpstr>
      <vt:lpstr>Práce s dětmi s odlišným mateřským jazykem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Dobro došli</dc:title>
  <dc:creator>Ing. Lukáš Holub</dc:creator>
  <cp:lastModifiedBy>Ing. Lukáš Holub</cp:lastModifiedBy>
  <cp:revision>15</cp:revision>
  <dcterms:created xsi:type="dcterms:W3CDTF">2022-06-23T11:22:31Z</dcterms:created>
  <dcterms:modified xsi:type="dcterms:W3CDTF">2022-06-23T12:18:43Z</dcterms:modified>
</cp:coreProperties>
</file>